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1" r:id="rId4"/>
    <p:sldId id="259" r:id="rId5"/>
    <p:sldId id="260" r:id="rId6"/>
    <p:sldId id="261" r:id="rId7"/>
    <p:sldId id="272" r:id="rId8"/>
    <p:sldId id="273" r:id="rId9"/>
    <p:sldId id="268" r:id="rId10"/>
    <p:sldId id="265" r:id="rId11"/>
    <p:sldId id="266" r:id="rId12"/>
    <p:sldId id="267" r:id="rId13"/>
    <p:sldId id="269" r:id="rId14"/>
    <p:sldId id="270" r:id="rId15"/>
    <p:sldId id="262" r:id="rId16"/>
    <p:sldId id="26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20.08.2016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20.08.2016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20.08.2016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Выполнила: учитель начальных классов </a:t>
            </a:r>
            <a:r>
              <a:rPr lang="ru-RU" dirty="0" err="1" smtClean="0"/>
              <a:t>Коровкина</a:t>
            </a:r>
            <a:r>
              <a:rPr lang="ru-RU" dirty="0" smtClean="0"/>
              <a:t> С.Н.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83574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Современный подход к формированию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навыка смыслового чтения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51176"/>
          </a:xfrm>
        </p:spPr>
        <p:txBody>
          <a:bodyPr>
            <a:normAutofit/>
          </a:bodyPr>
          <a:lstStyle/>
          <a:p>
            <a:r>
              <a:rPr lang="ru-RU" dirty="0" smtClean="0"/>
              <a:t>Проводится анализ задачи, устанавливается связь между данным и искомым, прежде чем выбрать то или иное действие для ее решения. Перевод текстовой задачи в таблицу, схему, графическую модель и наоборот. Работе над текстом задачи педагог предает также творческий характер: изменить вопрос или условие, поставить дополнительные вопросы. Что позволяет расширить кругозор ребенка, установить связь с окружающей действительностью.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109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u="sng" dirty="0" smtClean="0"/>
              <a:t>На уроках математики (</a:t>
            </a:r>
            <a:r>
              <a:rPr lang="ru-RU" u="sng" dirty="0" smtClean="0"/>
              <a:t>работа </a:t>
            </a:r>
            <a:r>
              <a:rPr lang="ru-RU" u="sng" dirty="0" smtClean="0"/>
              <a:t>с текстовыми </a:t>
            </a:r>
            <a:r>
              <a:rPr lang="ru-RU" u="sng" dirty="0" smtClean="0"/>
              <a:t>задачами)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иллюстрирование отдельных эпизодов и небольших произведений; рассматривание и сравнение иллюстраций разных художников к одному и тому же тексту; иллюстрирование книг-самоделок, использование красок для передачи своего отношения к героям произведения, уроки коллективного творчества по темам чтения.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u="sng" dirty="0" smtClean="0"/>
              <a:t>На уроках изобразительного искусства</a:t>
            </a:r>
            <a:r>
              <a:rPr lang="ru-RU" sz="3600" dirty="0" smtClean="0"/>
              <a:t>: </a:t>
            </a:r>
            <a:endParaRPr lang="ru-RU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выделение существенных и несущественных признаков, классификация, понимание главной мысли научного текста, фиксирование результатов наблюдений; использование кроссвордов. Тексты подбираются небольшие по объёму с воспитывающие – познавательным характером. Это позволяет воздействовать на умение оценивать, делать выводы, давать оценку и приводить свои примеры. А также совершенствуются знания об окружающем мире.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u="sng" dirty="0" smtClean="0"/>
              <a:t>На уроках окружающего мира: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Для развития умения находить информацию используются тексты научно – познавательного характера, соответствующего возрасту учащихся. Для того чтобы дети учились интерпретировать полученную информацию,  тексты подбираются разных стилей, но схожих по содержанию. Разные по объему произведения позволяют учителю учитывать </a:t>
            </a:r>
            <a:r>
              <a:rPr lang="ru-RU" dirty="0" err="1" smtClean="0"/>
              <a:t>разноуровневую</a:t>
            </a:r>
            <a:r>
              <a:rPr lang="ru-RU" dirty="0" smtClean="0"/>
              <a:t> готовность учащихся. Дифференцированный, индивидуальный подход в обучении – основная черта современного начального образования.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Условия  для </a:t>
            </a:r>
            <a:r>
              <a:rPr lang="ru-RU" sz="4000" dirty="0" smtClean="0"/>
              <a:t>обучения  </a:t>
            </a:r>
            <a:r>
              <a:rPr lang="ru-RU" sz="4000" dirty="0" smtClean="0"/>
              <a:t>работе </a:t>
            </a:r>
            <a:r>
              <a:rPr lang="ru-RU" sz="4000" dirty="0" smtClean="0"/>
              <a:t> с текстами.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1. Важно помнить, что только в читающей семье у ребенка формируется стойкий интерес к чтению. 2. Собирайте домашнюю библиотеку, подпишите ребенка на интересный детский журнал. 3. Праздником может стать совместный поход в книжный магазин. 4.  Для того, чтобы разбудить в маленьком ребенке желание читать, необходимо совместное чтение в семейном кругу, когда книга передается от одного члена семьи к другому.</a:t>
            </a:r>
          </a:p>
          <a:p>
            <a:r>
              <a:rPr lang="ru-RU" dirty="0" smtClean="0"/>
              <a:t>5. Если ребенок уже потихоньку сам начинает читать, постарайтесь, чтобы это происходило каждый день в определенное время. 6. Попробуйте использовать такой прием, как прерванное чтение интересной книги. 7. Неплохим стимулом может стать чтение по ролям. Вы и ребенок вдвоем или с подключением других членов семьи. 8. Следует руководить чтением ребенка не только в младшем, но и в старшем школьном возрасте.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воспитать ребенка хорошим читателем.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- чтение всего текста (первичное, ознакомительное);</a:t>
            </a:r>
          </a:p>
          <a:p>
            <a:r>
              <a:rPr lang="ru-RU" dirty="0" smtClean="0"/>
              <a:t>- чтение, деление на смысловые части, составление плана(цитатный,</a:t>
            </a:r>
          </a:p>
          <a:p>
            <a:r>
              <a:rPr lang="ru-RU" dirty="0" smtClean="0"/>
              <a:t>вопросный, картинный, модельный, схематический, из</a:t>
            </a:r>
          </a:p>
          <a:p>
            <a:r>
              <a:rPr lang="ru-RU" dirty="0" smtClean="0"/>
              <a:t>повествовательных предложений);</a:t>
            </a:r>
          </a:p>
          <a:p>
            <a:r>
              <a:rPr lang="ru-RU" dirty="0" smtClean="0"/>
              <a:t>- чтение по готовому плану;</a:t>
            </a:r>
          </a:p>
          <a:p>
            <a:r>
              <a:rPr lang="ru-RU" dirty="0" smtClean="0"/>
              <a:t>- чтение, после чтения </a:t>
            </a:r>
            <a:r>
              <a:rPr lang="ru-RU" dirty="0" err="1" smtClean="0"/>
              <a:t>пересказывание</a:t>
            </a:r>
            <a:r>
              <a:rPr lang="ru-RU" dirty="0" smtClean="0"/>
              <a:t>. Виды пересказа: подробный,</a:t>
            </a:r>
          </a:p>
          <a:p>
            <a:r>
              <a:rPr lang="ru-RU" dirty="0" smtClean="0"/>
              <a:t>краткий, выборочный, творческий;</a:t>
            </a:r>
          </a:p>
          <a:p>
            <a:r>
              <a:rPr lang="ru-RU" dirty="0" smtClean="0"/>
              <a:t>- чтение учеником нового текста, заранее подготовленного дома;</a:t>
            </a:r>
          </a:p>
          <a:p>
            <a:r>
              <a:rPr lang="ru-RU" dirty="0" smtClean="0"/>
              <a:t>- восстановление деформированного текста;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инсценирование</a:t>
            </a:r>
            <a:r>
              <a:rPr lang="ru-RU" dirty="0" smtClean="0"/>
              <a:t> текста или отрывка;</a:t>
            </a:r>
          </a:p>
          <a:p>
            <a:r>
              <a:rPr lang="ru-RU" dirty="0" smtClean="0"/>
              <a:t>- выборочное чтение (с определенным заданием);</a:t>
            </a:r>
          </a:p>
          <a:p>
            <a:r>
              <a:rPr lang="ru-RU" dirty="0" smtClean="0"/>
              <a:t>- чтение в лицах;</a:t>
            </a:r>
          </a:p>
          <a:p>
            <a:r>
              <a:rPr lang="ru-RU" dirty="0" smtClean="0"/>
              <a:t>- «жужжащее чтение»;</a:t>
            </a:r>
          </a:p>
          <a:p>
            <a:r>
              <a:rPr lang="ru-RU" dirty="0" smtClean="0"/>
              <a:t>- чтение цепочкой по предложению;</a:t>
            </a:r>
          </a:p>
          <a:p>
            <a:r>
              <a:rPr lang="ru-RU" dirty="0" smtClean="0"/>
              <a:t>- чтение абзацами;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484784"/>
            <a:ext cx="8229600" cy="4572000"/>
          </a:xfrm>
        </p:spPr>
        <p:txBody>
          <a:bodyPr>
            <a:normAutofit fontScale="70000" lnSpcReduction="20000"/>
          </a:bodyPr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чтение с пометками;</a:t>
            </a:r>
            <a:endParaRPr lang="ru-RU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чтение с остановками (+прием "дерево предсказаний");</a:t>
            </a:r>
            <a:endParaRPr lang="ru-RU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чтение по группам;</a:t>
            </a:r>
            <a:endParaRPr lang="ru-RU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поисковое чтение;</a:t>
            </a:r>
            <a:endParaRPr lang="ru-RU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комбинированное чтение(учитель + учащиеся хором)</a:t>
            </a:r>
            <a:endParaRPr lang="ru-RU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"живая картинка" (один читает, другой мимикой лица реагирует на</a:t>
            </a:r>
            <a:endParaRPr lang="ru-RU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услышанное);</a:t>
            </a:r>
            <a:endParaRPr lang="ru-RU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чтение с целью нахождения подходящего отрывка к рисунку;</a:t>
            </a:r>
            <a:endParaRPr lang="ru-RU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чтение с целью нахождения отрывка, который поможет ответить на вопрос</a:t>
            </a:r>
            <a:endParaRPr lang="ru-RU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нахождение предложения или отрывка, отражающего главную мысль текста;</a:t>
            </a:r>
            <a:endParaRPr lang="ru-RU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нахождение и чтение образных слов и описаний;</a:t>
            </a:r>
            <a:endParaRPr lang="ru-RU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нахождение и чтение слов с логическим ударением;</a:t>
            </a:r>
            <a:endParaRPr lang="ru-RU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вычленения слов из текста к предложенной схеме, например: </a:t>
            </a: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чк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чн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lang="ru-RU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кто быстрее в тексте найдет слово на определённое правило;</a:t>
            </a:r>
            <a:endParaRPr lang="ru-RU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нахождение самого длинного слова в тексте;</a:t>
            </a:r>
            <a:endParaRPr lang="ru-RU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нахождение двух-, трёх-, четырёхсложных слов;</a:t>
            </a:r>
            <a:endParaRPr lang="ru-RU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чтение с пометками непонятных слов;</a:t>
            </a:r>
            <a:endParaRPr lang="ru-RU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кроссворд (игровая форма) погружения в текст.</a:t>
            </a:r>
            <a:endParaRPr lang="ru-RU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3" name="Picture 13" descr="attach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24100" y="1600200"/>
            <a:ext cx="4495800" cy="4419600"/>
          </a:xfrm>
          <a:noFill/>
          <a:ln/>
        </p:spPr>
      </p:pic>
      <p:sp>
        <p:nvSpPr>
          <p:cNvPr id="5132" name="Rectangle 1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/>
              <a:t>Люди перестают мыслить,</a:t>
            </a:r>
            <a:br>
              <a:rPr lang="ru-RU" sz="2400" b="1"/>
            </a:br>
            <a:r>
              <a:rPr lang="ru-RU" sz="2400" b="1"/>
              <a:t>когда перестают читать.</a:t>
            </a:r>
            <a:r>
              <a:rPr lang="ru-RU" sz="2400"/>
              <a:t/>
            </a:r>
            <a:br>
              <a:rPr lang="ru-RU" sz="2400"/>
            </a:br>
            <a:r>
              <a:rPr lang="ru-RU" sz="2000"/>
              <a:t>                                               </a:t>
            </a:r>
            <a:r>
              <a:rPr lang="ru-RU" sz="1600"/>
              <a:t>(Дени Дидро)</a:t>
            </a:r>
            <a:br>
              <a:rPr lang="ru-RU" sz="1600"/>
            </a:br>
            <a:endParaRPr lang="ru-RU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Навыки чтения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Техническая сторона  (способ </a:t>
            </a:r>
            <a:r>
              <a:rPr lang="ru-RU" dirty="0" smtClean="0"/>
              <a:t>чтения, темп чтения, правильность чтения, </a:t>
            </a:r>
            <a:r>
              <a:rPr lang="ru-RU" dirty="0" smtClean="0"/>
              <a:t>выразительность)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Смысловая сторона (</a:t>
            </a:r>
            <a:r>
              <a:rPr lang="ru-RU" dirty="0" smtClean="0"/>
              <a:t>осмысление цели чтения и выбор вида чтения в зависимости от цели; извлечение необходимой информации из прослушанных текстов различных жанров; определение основной и второстепенной информации; свободная ориентация и восприятие текстов художественного, научного, публицистического и официально-делового стилей; понимание и адекватная оценка языка средств массовой </a:t>
            </a:r>
            <a:r>
              <a:rPr lang="ru-RU" dirty="0" smtClean="0"/>
              <a:t>информации)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- умение осмысливать цели чтения;</a:t>
            </a:r>
          </a:p>
          <a:p>
            <a:r>
              <a:rPr lang="ru-RU" dirty="0" smtClean="0"/>
              <a:t>- умение выбирать вид чтения в зависимости от его цели;</a:t>
            </a:r>
          </a:p>
          <a:p>
            <a:r>
              <a:rPr lang="ru-RU" dirty="0" smtClean="0"/>
              <a:t>- умение извлекать необходимую и второстепенную информацию из прослушанных текстов различных жанров;</a:t>
            </a:r>
          </a:p>
          <a:p>
            <a:r>
              <a:rPr lang="ru-RU" dirty="0" smtClean="0"/>
              <a:t>- умение определять основную и второстепенную информацию;</a:t>
            </a:r>
          </a:p>
          <a:p>
            <a:r>
              <a:rPr lang="ru-RU" dirty="0" smtClean="0"/>
              <a:t>- умение свободно ориентироваться и воспринимать тексты художественного, научного, публицистического и официально-делового стилей;</a:t>
            </a:r>
          </a:p>
          <a:p>
            <a:r>
              <a:rPr lang="ru-RU" dirty="0" smtClean="0"/>
              <a:t>- умение понимать и адекватно оценивать языковые средства массовой информации.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умения смыслового чтения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– ознакомительное чтение, направленное на извлечение ключевой информации или выделение главного содержания текста;</a:t>
            </a:r>
          </a:p>
          <a:p>
            <a:r>
              <a:rPr lang="ru-RU" dirty="0" smtClean="0"/>
              <a:t>– поисковое/просмотровое чтение, предполагающее нахождение конкретной информации (единицы информации), конкретного факта;</a:t>
            </a:r>
          </a:p>
          <a:p>
            <a:r>
              <a:rPr lang="ru-RU" dirty="0" smtClean="0"/>
              <a:t>– изучающее чтение, имеющее целью извлечение полной и точной информации с последующей интерпретацией содержания текста; такое чтение требует от читателя умений сопоставлять разные точки зрения и разные источники информации по теме; выполнять смысловое свёртывание выделенных фактов и мыслей; сопоставлять иллюстративный материал с текстовой информацией; переносить информацию текста в виде кратких записей; различать темы и подтемы научного текста; ставить перед собой цель чтения, направляя внимание на полезную в данный момент информацию;</a:t>
            </a:r>
          </a:p>
          <a:p>
            <a:r>
              <a:rPr lang="ru-RU" dirty="0" smtClean="0"/>
              <a:t>– вдумчивое (медленное, рефлексивное, художественное) чтение как наиболее востребованный вид чтения заключается в овладении также целым комплексом умений: предвосхищать содержание текста по заголовку и с опорой на предыдущий опыт; понимать основную мысль текста, прогнозировать содержание по ходу чтения; анализировать изменения своего эмоционального состояние в процессе чтения и др.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виды </a:t>
            </a:r>
            <a:r>
              <a:rPr lang="ru-RU" dirty="0" smtClean="0"/>
              <a:t>чтения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1 класс – обучение детей выразительному чтению и его осознанного восприятия. Практическое отличие текста от набора предложений. Выделение абзаца, смысловых частей под руководством учителя. Знание структуры текста. </a:t>
            </a:r>
            <a:r>
              <a:rPr lang="ru-RU" dirty="0" err="1" smtClean="0"/>
              <a:t>Озаглавливание</a:t>
            </a:r>
            <a:r>
              <a:rPr lang="ru-RU" dirty="0" smtClean="0"/>
              <a:t> текста (подбор заголовков). Составление схематического или картинного плана под руководством учителя.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2 класс   - обучение детей  работать с текстом: - правильное, сознательное, выразительное чтение; владение пересказом разного вида (полный, краткий, выборочный); деление на абзацы и составление плана прочитанного текста; составление характеристики героев и их поступков. создание письменных текстов разных типов (повествование, описание, рассуждение)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3 – 4  класс – обучение находить информацию, интерпретировать тексты и </a:t>
            </a:r>
            <a:r>
              <a:rPr lang="ru-RU" dirty="0" err="1" smtClean="0"/>
              <a:t>рефлексировать</a:t>
            </a:r>
            <a:r>
              <a:rPr lang="ru-RU" dirty="0" smtClean="0"/>
              <a:t> их содержание, давать оценку прочитанному: самостоятельное выделение основной мысли; нахождение информации в тексте на поставленные вопросы в прямой или  косвенной  форме; выявление разных жизненных позиций героев и их совпадение с собственными убеждениями; прогнозирование содержания по заглавию, иллюстрации, отрывку; самостоятельное формулирование вопросов по тексту; сравнивание текстов разных жанров, разных стилей с похожим содержанием.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Поэтапное внедрение системы работы с текстом на уроках в начальной школе</a:t>
            </a:r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- чтение всего текста (первичное, ознакомительное);</a:t>
            </a:r>
          </a:p>
          <a:p>
            <a:r>
              <a:rPr lang="ru-RU" dirty="0" smtClean="0"/>
              <a:t>- чтение, деление на смысловые части, составление плана(цитатный,</a:t>
            </a:r>
          </a:p>
          <a:p>
            <a:r>
              <a:rPr lang="ru-RU" dirty="0" smtClean="0"/>
              <a:t>вопросный, картинный, модельный, схематический, из</a:t>
            </a:r>
          </a:p>
          <a:p>
            <a:r>
              <a:rPr lang="ru-RU" dirty="0" smtClean="0"/>
              <a:t>повествовательных предложений);</a:t>
            </a:r>
          </a:p>
          <a:p>
            <a:r>
              <a:rPr lang="ru-RU" dirty="0" smtClean="0"/>
              <a:t>- чтение по готовому плану;</a:t>
            </a:r>
          </a:p>
          <a:p>
            <a:r>
              <a:rPr lang="ru-RU" dirty="0" smtClean="0"/>
              <a:t>- чтение, после чтения </a:t>
            </a:r>
            <a:r>
              <a:rPr lang="ru-RU" dirty="0" err="1" smtClean="0"/>
              <a:t>пересказывание</a:t>
            </a:r>
            <a:r>
              <a:rPr lang="ru-RU" dirty="0" smtClean="0"/>
              <a:t>. Виды пересказа: подробный,</a:t>
            </a:r>
          </a:p>
          <a:p>
            <a:r>
              <a:rPr lang="ru-RU" dirty="0" smtClean="0"/>
              <a:t>краткий, выборочный, творческий;</a:t>
            </a:r>
          </a:p>
          <a:p>
            <a:r>
              <a:rPr lang="ru-RU" dirty="0" smtClean="0"/>
              <a:t>- чтение учеником нового текста, заранее подготовленного дома;</a:t>
            </a:r>
          </a:p>
          <a:p>
            <a:r>
              <a:rPr lang="ru-RU" dirty="0" smtClean="0"/>
              <a:t>- восстановление деформированного текста;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инсценирование</a:t>
            </a:r>
            <a:r>
              <a:rPr lang="ru-RU" dirty="0" smtClean="0"/>
              <a:t> текста или отрывка;</a:t>
            </a:r>
          </a:p>
          <a:p>
            <a:r>
              <a:rPr lang="ru-RU" dirty="0" smtClean="0"/>
              <a:t>- выборочное чтение (с определенным заданием);</a:t>
            </a:r>
          </a:p>
          <a:p>
            <a:r>
              <a:rPr lang="ru-RU" dirty="0" smtClean="0"/>
              <a:t>- чтение в лицах;</a:t>
            </a:r>
          </a:p>
          <a:p>
            <a:r>
              <a:rPr lang="ru-RU" dirty="0" smtClean="0"/>
              <a:t>- «жужжащее чтение»;</a:t>
            </a:r>
          </a:p>
          <a:p>
            <a:r>
              <a:rPr lang="ru-RU" dirty="0" smtClean="0"/>
              <a:t>- чтение цепочкой по предложению;</a:t>
            </a:r>
          </a:p>
          <a:p>
            <a:r>
              <a:rPr lang="ru-RU" dirty="0" smtClean="0"/>
              <a:t>- чтение абзацами;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работ с текстом в начальной школе: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92697"/>
            <a:ext cx="82809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чтение с пометками;</a:t>
            </a: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чтение с остановками (+прием "дерево предсказаний");</a:t>
            </a: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чтение по группам;</a:t>
            </a: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поисковое чтение;</a:t>
            </a: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комбинированное чтение(учитель + учащиеся хором)</a:t>
            </a: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"живая картинка" (один читает, другой мимикой лица реагирует на</a:t>
            </a: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услышанное);</a:t>
            </a: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чтение с целью нахождения подходящего отрывка к рисунку;</a:t>
            </a: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чтение с целью нахождения отрывка, который поможет ответить на вопрос</a:t>
            </a: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нахождение предложения или отрывка, отражающего главную мысль текста;</a:t>
            </a: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нахождение и чтение образных слов и описаний;</a:t>
            </a: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нахождение и чтение слов с логическим ударением;</a:t>
            </a: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вычленения слов из текста к предложенной схеме, например: </a:t>
            </a: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чк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чн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кто быстрее в тексте найдет слово на определённое правило;</a:t>
            </a: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нахождение самого длинного слова в тексте;</a:t>
            </a: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нахождение двух-, трёх-, четырёхсложных слов;</a:t>
            </a: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чтение с пометками непонятных слов;</a:t>
            </a: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кроссворд (игровая форма) погружения в текст.</a:t>
            </a: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Чем старше ребёнок, тем сложнее тексты. Происходит погружение в текст, анализ предложенного текста (деформированный, незаконченный, с пропущенными частями, предложениями, словами и т. </a:t>
            </a:r>
            <a:r>
              <a:rPr lang="ru-RU" dirty="0" err="1" smtClean="0"/>
              <a:t>д</a:t>
            </a:r>
            <a:r>
              <a:rPr lang="ru-RU" dirty="0" smtClean="0"/>
              <a:t>), словарная работа, самоанализ. Восстановление текста по опорным словам, словосочетаниям, запись своими словами, исходя из собственных знаний и с поиском дополнительной информации (словари, энциклопедии, другие тексты с похожим смыслом). Аннотации к прочитанному произведению (2–3 предложения), запись описания пейзажа или портрета персонажа, проба пера (сочинение считалок, сказок, рассказов).</a:t>
            </a:r>
          </a:p>
          <a:p>
            <a:r>
              <a:rPr lang="ru-RU" dirty="0" smtClean="0"/>
              <a:t>Особое внимание уделяется работе со словом, которая включает в себя чтение по слогам, деление слов на слоги для переноса, определение ударного слога. Работа с отдельными словами, словосочетаниями, с предложениями, а также с целым текстовым материалом, позволяет тренировать зрительную память, а значит, развивает орфографическую зоркость.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rmAutofit/>
          </a:bodyPr>
          <a:lstStyle/>
          <a:p>
            <a:pPr algn="ctr"/>
            <a:r>
              <a:rPr lang="ru-RU" sz="3600" u="sng" dirty="0" smtClean="0"/>
              <a:t>Н</a:t>
            </a:r>
            <a:r>
              <a:rPr lang="ru-RU" sz="3600" u="sng" dirty="0" smtClean="0"/>
              <a:t>а </a:t>
            </a:r>
            <a:r>
              <a:rPr lang="ru-RU" sz="3600" u="sng" dirty="0" smtClean="0"/>
              <a:t>уроках русского языка </a:t>
            </a:r>
            <a:endParaRPr lang="ru-RU" sz="3600" dirty="0"/>
          </a:p>
        </p:txBody>
      </p:sp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35</TotalTime>
  <Words>1167</Words>
  <Application>Microsoft Office PowerPoint</Application>
  <PresentationFormat>Экран (4:3)</PresentationFormat>
  <Paragraphs>108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Бумажная</vt:lpstr>
      <vt:lpstr>Современный подход к формированию навыка смыслового чтения</vt:lpstr>
      <vt:lpstr>Люди перестают мыслить, когда перестают читать.                                                (Дени Дидро) </vt:lpstr>
      <vt:lpstr>Навыки чтения</vt:lpstr>
      <vt:lpstr>основные умения смыслового чтения</vt:lpstr>
      <vt:lpstr>Основные виды чтения  </vt:lpstr>
      <vt:lpstr>Поэтапное внедрение системы работы с текстом на уроках в начальной школе</vt:lpstr>
      <vt:lpstr>Виды работ с текстом в начальной школе:</vt:lpstr>
      <vt:lpstr>Слайд 8</vt:lpstr>
      <vt:lpstr>На уроках русского языка </vt:lpstr>
      <vt:lpstr>На уроках математики (работа с текстовыми задачами) </vt:lpstr>
      <vt:lpstr>На уроках изобразительного искусства: </vt:lpstr>
      <vt:lpstr>На уроках окружающего мира: </vt:lpstr>
      <vt:lpstr>Условия  для обучения  работе  с текстами. </vt:lpstr>
      <vt:lpstr>Как воспитать ребенка хорошим читателем. </vt:lpstr>
      <vt:lpstr> 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13</cp:revision>
  <dcterms:created xsi:type="dcterms:W3CDTF">2016-08-19T12:20:59Z</dcterms:created>
  <dcterms:modified xsi:type="dcterms:W3CDTF">2016-08-20T09:47:50Z</dcterms:modified>
</cp:coreProperties>
</file>